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75" r:id="rId4"/>
    <p:sldId id="260" r:id="rId5"/>
    <p:sldId id="257" r:id="rId6"/>
    <p:sldId id="268" r:id="rId7"/>
    <p:sldId id="258" r:id="rId8"/>
    <p:sldId id="278" r:id="rId9"/>
    <p:sldId id="269" r:id="rId10"/>
    <p:sldId id="279" r:id="rId11"/>
    <p:sldId id="280" r:id="rId12"/>
    <p:sldId id="281" r:id="rId13"/>
    <p:sldId id="262" r:id="rId14"/>
    <p:sldId id="266" r:id="rId15"/>
    <p:sldId id="264" r:id="rId16"/>
    <p:sldId id="263" r:id="rId17"/>
    <p:sldId id="26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D23F-5836-ACAF-62FB-124DE66FD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05106-2556-FE92-2F43-7524B85D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97083-649B-5773-A642-A3B539F2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6A4F-E3C7-5C58-0B28-F3CE4C76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E510-23D2-CD56-FF34-5CE1F550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5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E79A-9F8C-F8A6-ABCC-935AD47F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35256-0240-93C8-88C9-DD7C783AD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ED096-C87A-27B3-6725-2C4FCA64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E622A-F4B7-12F1-BCF8-27815523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C771-7995-9F66-5B49-6C794887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53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41B62-E1A9-7A37-DB91-7A226652E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758CA-2387-1B63-9972-E0D133F92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B972F-CA1F-BB49-77FF-D849025A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68010-B183-4B91-C1D2-037280A8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6B3AA-64C6-7606-7779-DAB3ED9E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37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457-EE1D-9A60-8CD4-16FFE80E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B71D-C4FD-F249-0F94-970C92D0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2C678-DC31-2DBC-A7EC-31459616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BE21-84A6-A63C-CD17-8EB6286F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8F5FF-E4C1-C0A2-C46E-FEB205A1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1A6E-B0DB-A9C5-4B4F-13F18BBA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49B9-58C3-55B6-2F03-0E0714A3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B2887-B1F3-0014-4A92-667612D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439B-6EF2-CB51-A166-5D6E3FE2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CA5EB-7E2E-11A0-A664-869BD1B2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9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9A56-1A1A-74F7-DE9B-A930F8E0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1714-3EA8-E0FE-9225-477E6E652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40152-C890-A7E5-4048-BBBA5B116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677EE-D2C4-482E-4CD1-E88831EC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550D5-2C0B-662C-2896-115DE4E9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9B2AD-3F59-7DFF-B7DB-C4AA3CFD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9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A0DC-F05A-1A6E-C34F-4D6E7A9E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3263E-26B7-31A5-9D44-1F1EA8EE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8B0F2-0D46-0407-3DA1-4B99CFF7D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B62E1-6BDA-6A7A-3235-B6045091C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48F46-AF7D-9D3B-9407-36AA8D379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7DE85-C67B-7D54-679B-E4717A49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4B6FF-82E1-75F5-4EC8-A5FC5A1D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A1F8A-9386-6B4D-044E-40030CE5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6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147C-E1FC-5649-87D7-577B707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C0077-068C-4B8A-D7F5-51F8BCDE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E219F-271E-8B26-30BF-59A53718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DEA87-83AD-46CD-6803-9C8105B8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0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305F7-EEA9-ABF4-D744-CC3B6E3D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CFD36-B970-65F9-0AB6-C993ED01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5810D-2B4E-D5D6-3324-11B33B3F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82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BCC4-2696-7824-FF9E-E1223BC6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2B1F-9E6E-4381-0DF8-C2201D60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AF463-4843-CE48-9146-079484706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7A31-1743-89BF-9ED0-1274EB3A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CD9D-9634-E195-1428-EA57A5BF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88C77-6F76-6354-E336-70B8358E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68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BE67-673C-C0C6-961E-7E7715A7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A8650-7263-2428-BA79-152CA5B4B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494C2-4344-1E97-1C18-64FB30E60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0472D-87C8-1369-F375-64DDF4C1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638E7-C40C-B7F6-7B8D-251A0C86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2BF7E-10B0-860A-2AD4-9348BBAA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7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A6866-B283-9833-355F-774A5F30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AAE60-395C-CF2D-C0F3-00304807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B91B6-FC91-E35C-6B40-3D676AA7C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37D00-6D29-4A2B-89C1-6C279D4610C2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F506-297E-28BF-042F-848356DA5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C6884-38C2-5009-A20C-06415E31A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7DE2D-B85A-4F75-ADD6-2DBA536DB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71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9F2B8-AC1A-2C3C-F726-EA06D4A23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 fontScale="90000"/>
          </a:bodyPr>
          <a:lstStyle/>
          <a:p>
            <a:pPr algn="l"/>
            <a:r>
              <a:rPr lang="nl-NL" sz="8900" dirty="0"/>
              <a:t>Waar woningen bouwen?</a:t>
            </a:r>
            <a:br>
              <a:rPr lang="nl-NL" sz="8900" dirty="0"/>
            </a:br>
            <a:endParaRPr lang="en-GB" sz="8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0B0C6-DD20-6C10-79F9-99A0C7886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nl-NL" dirty="0"/>
              <a:t>Jip Claassens &amp; Eric Koomen</a:t>
            </a:r>
          </a:p>
          <a:p>
            <a:pPr algn="l"/>
            <a:r>
              <a:rPr lang="nl-NL" dirty="0"/>
              <a:t>15 December 2022</a:t>
            </a:r>
            <a:endParaRPr lang="en-GB" dirty="0"/>
          </a:p>
        </p:txBody>
      </p:sp>
      <p:pic>
        <p:nvPicPr>
          <p:cNvPr id="8" name="Picture 13" descr="SPINLab logo-01">
            <a:extLst>
              <a:ext uri="{FF2B5EF4-FFF2-40B4-BE49-F238E27FC236}">
                <a16:creationId xmlns:a16="http://schemas.microsoft.com/office/drawing/2014/main" id="{1CFD9024-3868-4B17-B07A-E28D4C75B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774" y="6299640"/>
            <a:ext cx="1938255" cy="52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F0398C1-EF7F-45D0-B82F-770497CB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4440" y="6308640"/>
            <a:ext cx="2666757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07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1050596"/>
            <a:ext cx="101352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Maatregel: niet bouwen op te slappe bodems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-903" r="25155" b="903"/>
          <a:stretch/>
        </p:blipFill>
        <p:spPr>
          <a:xfrm>
            <a:off x="1814375" y="1690688"/>
            <a:ext cx="5264851" cy="4079873"/>
          </a:xfrm>
        </p:spPr>
      </p:pic>
    </p:spTree>
    <p:extLst>
      <p:ext uri="{BB962C8B-B14F-4D97-AF65-F5344CB8AC3E}">
        <p14:creationId xmlns:p14="http://schemas.microsoft.com/office/powerpoint/2010/main" val="272683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42" y="1050596"/>
            <a:ext cx="1052378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Maatregel: niet bouwen op te zettingsgevoelige bodems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-903" r="25155" b="903"/>
          <a:stretch/>
        </p:blipFill>
        <p:spPr>
          <a:xfrm>
            <a:off x="1814375" y="1690688"/>
            <a:ext cx="5264851" cy="4079873"/>
          </a:xfrm>
        </p:spPr>
      </p:pic>
    </p:spTree>
    <p:extLst>
      <p:ext uri="{BB962C8B-B14F-4D97-AF65-F5344CB8AC3E}">
        <p14:creationId xmlns:p14="http://schemas.microsoft.com/office/powerpoint/2010/main" val="393841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1050596"/>
            <a:ext cx="101352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Maatregel: niet bouwen op te natte bodems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262" r="25155" b="-262"/>
          <a:stretch/>
        </p:blipFill>
        <p:spPr>
          <a:xfrm>
            <a:off x="1814375" y="1690688"/>
            <a:ext cx="5264851" cy="4079873"/>
          </a:xfrm>
        </p:spPr>
      </p:pic>
    </p:spTree>
    <p:extLst>
      <p:ext uri="{BB962C8B-B14F-4D97-AF65-F5344CB8AC3E}">
        <p14:creationId xmlns:p14="http://schemas.microsoft.com/office/powerpoint/2010/main" val="420085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5637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1: zonder maatregelen, zonder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0"/>
          <a:stretch/>
        </p:blipFill>
        <p:spPr>
          <a:xfrm>
            <a:off x="1814375" y="1690688"/>
            <a:ext cx="5264851" cy="4079873"/>
          </a:xfrm>
        </p:spPr>
      </p:pic>
    </p:spTree>
    <p:extLst>
      <p:ext uri="{BB962C8B-B14F-4D97-AF65-F5344CB8AC3E}">
        <p14:creationId xmlns:p14="http://schemas.microsoft.com/office/powerpoint/2010/main" val="87514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820910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2: zonder maatregelen, met deel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6"/>
          <a:stretch/>
        </p:blipFill>
        <p:spPr>
          <a:xfrm>
            <a:off x="1814376" y="1690688"/>
            <a:ext cx="5257476" cy="4079871"/>
          </a:xfrm>
        </p:spPr>
      </p:pic>
    </p:spTree>
    <p:extLst>
      <p:ext uri="{BB962C8B-B14F-4D97-AF65-F5344CB8AC3E}">
        <p14:creationId xmlns:p14="http://schemas.microsoft.com/office/powerpoint/2010/main" val="337176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10261587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3: zonder maatregelen, met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1"/>
          <a:stretch/>
        </p:blipFill>
        <p:spPr>
          <a:xfrm>
            <a:off x="1814375" y="1690688"/>
            <a:ext cx="5250102" cy="4079872"/>
          </a:xfrm>
        </p:spPr>
      </p:pic>
    </p:spTree>
    <p:extLst>
      <p:ext uri="{BB962C8B-B14F-4D97-AF65-F5344CB8AC3E}">
        <p14:creationId xmlns:p14="http://schemas.microsoft.com/office/powerpoint/2010/main" val="1573405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5637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4: met maatregelen, zonder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6"/>
          <a:stretch/>
        </p:blipFill>
        <p:spPr>
          <a:xfrm>
            <a:off x="1814375" y="1690688"/>
            <a:ext cx="5257477" cy="4079873"/>
          </a:xfrm>
        </p:spPr>
      </p:pic>
    </p:spTree>
    <p:extLst>
      <p:ext uri="{BB962C8B-B14F-4D97-AF65-F5344CB8AC3E}">
        <p14:creationId xmlns:p14="http://schemas.microsoft.com/office/powerpoint/2010/main" val="38374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5637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5: met maatregelen, met half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0"/>
          <a:stretch/>
        </p:blipFill>
        <p:spPr>
          <a:xfrm>
            <a:off x="1814377" y="1690688"/>
            <a:ext cx="5250100" cy="4079871"/>
          </a:xfrm>
        </p:spPr>
      </p:pic>
    </p:spTree>
    <p:extLst>
      <p:ext uri="{BB962C8B-B14F-4D97-AF65-F5344CB8AC3E}">
        <p14:creationId xmlns:p14="http://schemas.microsoft.com/office/powerpoint/2010/main" val="40474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5637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 6: met maatregelen, met verdichting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0"/>
          <a:stretch/>
        </p:blipFill>
        <p:spPr>
          <a:xfrm>
            <a:off x="1814376" y="1690688"/>
            <a:ext cx="5264850" cy="4079872"/>
          </a:xfrm>
        </p:spPr>
      </p:pic>
    </p:spTree>
    <p:extLst>
      <p:ext uri="{BB962C8B-B14F-4D97-AF65-F5344CB8AC3E}">
        <p14:creationId xmlns:p14="http://schemas.microsoft.com/office/powerpoint/2010/main" val="203568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CA83-EC09-A710-5ECB-0A40DE55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Modelopzet	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D9AECA-28D9-F6F0-BC2B-93E77B593E5D}"/>
              </a:ext>
            </a:extLst>
          </p:cNvPr>
          <p:cNvSpPr/>
          <p:nvPr/>
        </p:nvSpPr>
        <p:spPr>
          <a:xfrm>
            <a:off x="5054693" y="1778296"/>
            <a:ext cx="1976284" cy="693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Regionale woningvraag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6E16DA-29C8-6076-669D-B10F737E4B06}"/>
              </a:ext>
            </a:extLst>
          </p:cNvPr>
          <p:cNvSpPr/>
          <p:nvPr/>
        </p:nvSpPr>
        <p:spPr>
          <a:xfrm>
            <a:off x="5054693" y="3466048"/>
            <a:ext cx="1976284" cy="693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Lokale geschiktheid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808077-E72A-FB4B-38E5-A06F88F74123}"/>
              </a:ext>
            </a:extLst>
          </p:cNvPr>
          <p:cNvSpPr/>
          <p:nvPr/>
        </p:nvSpPr>
        <p:spPr>
          <a:xfrm>
            <a:off x="5054693" y="5365603"/>
            <a:ext cx="1976284" cy="693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Restricties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A9D4FA-8B6F-7BD7-BE11-158EC385862F}"/>
              </a:ext>
            </a:extLst>
          </p:cNvPr>
          <p:cNvSpPr/>
          <p:nvPr/>
        </p:nvSpPr>
        <p:spPr>
          <a:xfrm>
            <a:off x="647595" y="1778296"/>
            <a:ext cx="1976284" cy="6931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TIGRIS XL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B360A9-21FB-55AB-1C59-3D6963561108}"/>
              </a:ext>
            </a:extLst>
          </p:cNvPr>
          <p:cNvSpPr/>
          <p:nvPr/>
        </p:nvSpPr>
        <p:spPr>
          <a:xfrm>
            <a:off x="2670796" y="2654354"/>
            <a:ext cx="1976284" cy="69317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Verwachte opbrengsten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1A31A-FB12-34CF-A90D-EB6FE0D0BF11}"/>
              </a:ext>
            </a:extLst>
          </p:cNvPr>
          <p:cNvSpPr/>
          <p:nvPr/>
        </p:nvSpPr>
        <p:spPr>
          <a:xfrm>
            <a:off x="2671780" y="3475639"/>
            <a:ext cx="1976284" cy="69317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Bouwkosten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4B7B7C-E2FC-1D40-5B1F-16B0BD9006DF}"/>
              </a:ext>
            </a:extLst>
          </p:cNvPr>
          <p:cNvSpPr/>
          <p:nvPr/>
        </p:nvSpPr>
        <p:spPr>
          <a:xfrm>
            <a:off x="2670796" y="4329773"/>
            <a:ext cx="1976284" cy="69317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Verwervingskosten</a:t>
            </a:r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CC97C0-127D-7108-160B-91C8791440DB}"/>
              </a:ext>
            </a:extLst>
          </p:cNvPr>
          <p:cNvSpPr/>
          <p:nvPr/>
        </p:nvSpPr>
        <p:spPr>
          <a:xfrm>
            <a:off x="7500819" y="3475639"/>
            <a:ext cx="1976284" cy="6931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Allocatiemodule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6F8F46-97CF-00C8-BEE6-B195A0949A23}"/>
              </a:ext>
            </a:extLst>
          </p:cNvPr>
          <p:cNvCxnSpPr>
            <a:stCxn id="4" idx="3"/>
            <a:endCxn id="24" idx="1"/>
          </p:cNvCxnSpPr>
          <p:nvPr/>
        </p:nvCxnSpPr>
        <p:spPr>
          <a:xfrm>
            <a:off x="7030977" y="2124883"/>
            <a:ext cx="469842" cy="169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C2B5DF-E4C3-BAFE-2AB7-C80B1FA669D2}"/>
              </a:ext>
            </a:extLst>
          </p:cNvPr>
          <p:cNvCxnSpPr>
            <a:stCxn id="5" idx="3"/>
            <a:endCxn id="24" idx="1"/>
          </p:cNvCxnSpPr>
          <p:nvPr/>
        </p:nvCxnSpPr>
        <p:spPr>
          <a:xfrm>
            <a:off x="7030977" y="3812635"/>
            <a:ext cx="469842" cy="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AD3693-A302-11AD-9C58-7F9FB16046A4}"/>
              </a:ext>
            </a:extLst>
          </p:cNvPr>
          <p:cNvCxnSpPr>
            <a:stCxn id="6" idx="3"/>
            <a:endCxn id="24" idx="1"/>
          </p:cNvCxnSpPr>
          <p:nvPr/>
        </p:nvCxnSpPr>
        <p:spPr>
          <a:xfrm flipV="1">
            <a:off x="7030977" y="3822226"/>
            <a:ext cx="469842" cy="188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3E6530-BC10-262D-3864-E22C79E86256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4647080" y="3000941"/>
            <a:ext cx="407613" cy="81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75931C-3460-FE3C-C97E-36F83B2C4F81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4648064" y="3812635"/>
            <a:ext cx="406629" cy="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8C63A4-C60A-A185-5B77-76FC0A9AF5AD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4647080" y="3812635"/>
            <a:ext cx="407613" cy="86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82527CC-BCC1-2B4E-538D-57A910072C34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2623879" y="2124883"/>
            <a:ext cx="2430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DF6A4A-71E6-5CFE-C71F-4BDD567C4261}"/>
              </a:ext>
            </a:extLst>
          </p:cNvPr>
          <p:cNvSpPr/>
          <p:nvPr/>
        </p:nvSpPr>
        <p:spPr>
          <a:xfrm>
            <a:off x="9734568" y="3475639"/>
            <a:ext cx="1976284" cy="69317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Potentiële toekomstige ontwikkelingen</a:t>
            </a:r>
            <a:endParaRPr lang="en-GB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E1461A0-F5FB-22CD-D5A1-6A03D7F1551A}"/>
              </a:ext>
            </a:extLst>
          </p:cNvPr>
          <p:cNvCxnSpPr>
            <a:stCxn id="24" idx="3"/>
            <a:endCxn id="51" idx="1"/>
          </p:cNvCxnSpPr>
          <p:nvPr/>
        </p:nvCxnSpPr>
        <p:spPr>
          <a:xfrm>
            <a:off x="9477103" y="3822226"/>
            <a:ext cx="257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8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611360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Regionale woningvraag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C80E2-CE0F-6F87-C7D0-C7C4DCC4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289" y="1588656"/>
            <a:ext cx="4129286" cy="272540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Referentiescenario</a:t>
            </a:r>
          </a:p>
          <a:p>
            <a:pPr lvl="1">
              <a:buFontTx/>
              <a:buChar char="-"/>
            </a:pPr>
            <a:r>
              <a:rPr lang="nl-NL" sz="1600" dirty="0"/>
              <a:t>Toekomstverkenning Welvaart en Leefomgeving (WLO) </a:t>
            </a:r>
          </a:p>
          <a:p>
            <a:pPr lvl="1">
              <a:buFontTx/>
              <a:buChar char="-"/>
            </a:pPr>
            <a:r>
              <a:rPr lang="nl-NL" sz="1600" dirty="0"/>
              <a:t>Scenario Hoog; relatief hoge groei bevolking en economie</a:t>
            </a:r>
          </a:p>
          <a:p>
            <a:pPr lvl="1">
              <a:buFontTx/>
              <a:buChar char="-"/>
            </a:pPr>
            <a:r>
              <a:rPr lang="nl-NL" sz="1600" dirty="0"/>
              <a:t>Model output TIGRIS-XL voor PBL-studie Nederland Later 2</a:t>
            </a:r>
          </a:p>
          <a:p>
            <a:pPr lvl="1">
              <a:buFontTx/>
              <a:buChar char="-"/>
            </a:pPr>
            <a:r>
              <a:rPr lang="nl-NL" sz="1600" dirty="0"/>
              <a:t>808.000 woningen in 2030</a:t>
            </a:r>
          </a:p>
          <a:p>
            <a:pPr lvl="1">
              <a:buFontTx/>
              <a:buChar char="-"/>
            </a:pPr>
            <a:r>
              <a:rPr lang="nl-NL" sz="1600" dirty="0"/>
              <a:t>Geaggregeerd naar gemeenten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135DF-09E2-8E9B-EBAD-89692362D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7" r="39928"/>
          <a:stretch/>
        </p:blipFill>
        <p:spPr>
          <a:xfrm>
            <a:off x="1882316" y="1569677"/>
            <a:ext cx="4329926" cy="49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611360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Lokale geschiktheid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6"/>
          <a:stretch/>
        </p:blipFill>
        <p:spPr>
          <a:xfrm>
            <a:off x="1814375" y="1690688"/>
            <a:ext cx="5257477" cy="4079874"/>
          </a:xfr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48ABECE-26C9-3573-D152-26F3E7F6850A}"/>
              </a:ext>
            </a:extLst>
          </p:cNvPr>
          <p:cNvSpPr txBox="1">
            <a:spLocks/>
          </p:cNvSpPr>
          <p:nvPr/>
        </p:nvSpPr>
        <p:spPr>
          <a:xfrm>
            <a:off x="7198830" y="1690688"/>
            <a:ext cx="44315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Char char="-"/>
            </a:pPr>
            <a:r>
              <a:rPr lang="nl-NL" sz="2000" dirty="0"/>
              <a:t>Lokale geschiktheid weerspiegelt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nl-NL" sz="1600" dirty="0"/>
              <a:t>Verwachte opbrengsten 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nl-NL" sz="1600" dirty="0"/>
              <a:t>Bouwkosten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nl-NL" sz="1600" dirty="0"/>
              <a:t>Grondproductiekosten</a:t>
            </a: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nl-NL" sz="1600" dirty="0"/>
              <a:t>Verwervingskosten huidig opstal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nl-NL" sz="2000" dirty="0"/>
              <a:t>Gebaseerd op eigen onderzoek woningprijzen en data bouwkompas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/>
              <a:t>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44819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538060"/>
          </a:xfrm>
        </p:spPr>
        <p:txBody>
          <a:bodyPr anchor="ctr">
            <a:noAutofit/>
          </a:bodyPr>
          <a:lstStyle/>
          <a:p>
            <a:r>
              <a:rPr lang="nl-NL" sz="3600"/>
              <a:t>Restricties: omgevingsrechtelijk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970"/>
          <a:stretch/>
        </p:blipFill>
        <p:spPr>
          <a:xfrm>
            <a:off x="1814375" y="1690688"/>
            <a:ext cx="5264852" cy="4079875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25C1D76-4C5D-7D03-3A50-69CB29E8B106}"/>
              </a:ext>
            </a:extLst>
          </p:cNvPr>
          <p:cNvSpPr txBox="1">
            <a:spLocks/>
          </p:cNvSpPr>
          <p:nvPr/>
        </p:nvSpPr>
        <p:spPr>
          <a:xfrm>
            <a:off x="7198830" y="1690688"/>
            <a:ext cx="4508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EU </a:t>
            </a:r>
          </a:p>
          <a:p>
            <a:pPr marL="457200" lvl="2" indent="-285750">
              <a:spcBef>
                <a:spcPts val="0"/>
              </a:spcBef>
              <a:buFontTx/>
              <a:buChar char="-"/>
            </a:pPr>
            <a:r>
              <a:rPr lang="nl-NL" sz="1400" dirty="0"/>
              <a:t>Natura2000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AMvB (Alg. Maatregel van bestuur)</a:t>
            </a:r>
          </a:p>
          <a:p>
            <a:pPr marL="457200" lvl="2" indent="-285750">
              <a:spcBef>
                <a:spcPts val="0"/>
              </a:spcBef>
              <a:buFontTx/>
              <a:buChar char="-"/>
            </a:pPr>
            <a:r>
              <a:rPr lang="nl-NL" sz="1400" dirty="0"/>
              <a:t>Militair terrein, kustfundament, munitieopslag, voorkeurstracés buisleidingen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PRV (Provinciale Verordening)</a:t>
            </a:r>
          </a:p>
          <a:p>
            <a:pPr marL="457200" lvl="2" indent="-285750">
              <a:spcBef>
                <a:spcPts val="0"/>
              </a:spcBef>
              <a:buFontTx/>
              <a:buChar char="-"/>
            </a:pPr>
            <a:r>
              <a:rPr lang="nl-NL" sz="1400" dirty="0"/>
              <a:t>Ecologische hoofdstructuur, weidevogelkansgebieden, bijzonder provinciaal landschap, Hollandse waterlinie, rivierbed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PMV (Provinciale Milieu Verordening)</a:t>
            </a:r>
          </a:p>
          <a:p>
            <a:pPr marL="457200" lvl="2" indent="-285750">
              <a:spcBef>
                <a:spcPts val="0"/>
              </a:spcBef>
              <a:buFontTx/>
              <a:buChar char="-"/>
            </a:pPr>
            <a:r>
              <a:rPr lang="nl-NL" sz="1400" dirty="0"/>
              <a:t>Grondwaterbeschermingsgebied, waterwingebied, stiltegebieden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BEVI (Besluit Externe Veiligheid </a:t>
            </a:r>
            <a:r>
              <a:rPr lang="nl-NL" sz="2000" dirty="0" err="1"/>
              <a:t>Inr</a:t>
            </a:r>
            <a:r>
              <a:rPr lang="nl-NL" sz="2000" dirty="0"/>
              <a:t>.)</a:t>
            </a:r>
          </a:p>
          <a:p>
            <a:pPr marL="457200" lvl="2" indent="-285750">
              <a:spcBef>
                <a:spcPts val="0"/>
              </a:spcBef>
              <a:buFontTx/>
              <a:buChar char="-"/>
            </a:pPr>
            <a:r>
              <a:rPr lang="nl-NL" sz="1400" dirty="0">
                <a:solidFill>
                  <a:srgbClr val="000000"/>
                </a:solidFill>
              </a:rPr>
              <a:t>Inrichtingen en installaties uit het Register Risicosituaties Gevaarlijke Stoffen (RRGS)</a:t>
            </a:r>
            <a:endParaRPr lang="nl-NL" sz="1400" dirty="0"/>
          </a:p>
          <a:p>
            <a:pPr marL="0">
              <a:spcBef>
                <a:spcPts val="0"/>
              </a:spcBef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0706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718040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Restricties: reeds benut (o.b.v. bodemgebruik)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0"/>
          <a:stretch/>
        </p:blipFill>
        <p:spPr>
          <a:xfrm>
            <a:off x="1814375" y="1690688"/>
            <a:ext cx="5264851" cy="4079874"/>
          </a:xfr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FD222FA-EAA0-8D9C-042B-9010458B6206}"/>
              </a:ext>
            </a:extLst>
          </p:cNvPr>
          <p:cNvSpPr txBox="1">
            <a:spLocks/>
          </p:cNvSpPr>
          <p:nvPr/>
        </p:nvSpPr>
        <p:spPr>
          <a:xfrm>
            <a:off x="7252533" y="1690688"/>
            <a:ext cx="29701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Water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Grote infrastructuur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nl-NL" sz="2000" dirty="0"/>
              <a:t>Begraafplaatsen</a:t>
            </a:r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en-GB" sz="2000" dirty="0" err="1"/>
              <a:t>Parken</a:t>
            </a:r>
            <a:endParaRPr lang="en-GB" sz="2000" dirty="0"/>
          </a:p>
          <a:p>
            <a:pPr marL="0" indent="-285750">
              <a:spcBef>
                <a:spcPts val="0"/>
              </a:spcBef>
              <a:buFontTx/>
              <a:buChar char="-"/>
            </a:pPr>
            <a:r>
              <a:rPr lang="en-GB" sz="2000" dirty="0" err="1"/>
              <a:t>Delfstoffenwinning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5722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807481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Beschikbaar na restricties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6"/>
          <a:stretch/>
        </p:blipFill>
        <p:spPr>
          <a:xfrm>
            <a:off x="1814375" y="1690688"/>
            <a:ext cx="5257478" cy="4079874"/>
          </a:xfrm>
        </p:spPr>
      </p:pic>
    </p:spTree>
    <p:extLst>
      <p:ext uri="{BB962C8B-B14F-4D97-AF65-F5344CB8AC3E}">
        <p14:creationId xmlns:p14="http://schemas.microsoft.com/office/powerpoint/2010/main" val="246840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6"/>
            <a:ext cx="9611360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Varianten</a:t>
            </a:r>
            <a:endParaRPr lang="en-GB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C80E2-CE0F-6F87-C7D0-C7C4DCC4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025" y="1588656"/>
            <a:ext cx="5810250" cy="386692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Maatregelen (bouwrestricties) voor</a:t>
            </a:r>
          </a:p>
          <a:p>
            <a:pPr lvl="1">
              <a:buFontTx/>
              <a:buChar char="-"/>
            </a:pPr>
            <a:r>
              <a:rPr lang="nl-NL" sz="1600" dirty="0"/>
              <a:t>Overstromingsgevoelige gebieden</a:t>
            </a:r>
          </a:p>
          <a:p>
            <a:pPr lvl="1">
              <a:buFontTx/>
              <a:buChar char="-"/>
            </a:pPr>
            <a:r>
              <a:rPr lang="nl-NL" sz="1600" dirty="0"/>
              <a:t>Te natte gebieden</a:t>
            </a:r>
          </a:p>
          <a:p>
            <a:pPr lvl="1">
              <a:buFontTx/>
              <a:buChar char="-"/>
            </a:pPr>
            <a:r>
              <a:rPr lang="nl-NL" sz="1600" dirty="0"/>
              <a:t>Te zettingsgevoelige gebieden</a:t>
            </a:r>
          </a:p>
          <a:p>
            <a:pPr lvl="1">
              <a:buFontTx/>
              <a:buChar char="-"/>
            </a:pPr>
            <a:r>
              <a:rPr lang="nl-NL" sz="1600" dirty="0"/>
              <a:t>Te slappe bodems</a:t>
            </a:r>
          </a:p>
          <a:p>
            <a:pPr>
              <a:buFontTx/>
              <a:buChar char="-"/>
            </a:pPr>
            <a:r>
              <a:rPr lang="nl-NL" sz="2000" dirty="0"/>
              <a:t>Verdichting</a:t>
            </a:r>
          </a:p>
          <a:p>
            <a:pPr lvl="1">
              <a:buFontTx/>
              <a:buChar char="-"/>
            </a:pPr>
            <a:r>
              <a:rPr lang="nl-NL" sz="1600" dirty="0"/>
              <a:t>Aandeel nieuwbouw (2012-2022) binnen begrenzing bebouwd gebied 2000</a:t>
            </a:r>
          </a:p>
          <a:p>
            <a:pPr lvl="1">
              <a:buFontTx/>
              <a:buChar char="-"/>
            </a:pPr>
            <a:r>
              <a:rPr lang="nl-NL" sz="1600" dirty="0"/>
              <a:t>Zelf bepaald per regio o.b.v. BAG en bestand VROM</a:t>
            </a:r>
          </a:p>
          <a:p>
            <a:pPr lvl="1">
              <a:buFontTx/>
              <a:buChar char="-"/>
            </a:pPr>
            <a:r>
              <a:rPr lang="nl-NL" sz="1600" dirty="0"/>
              <a:t>Toepassen in drie varianten voor 2030</a:t>
            </a:r>
          </a:p>
          <a:p>
            <a:pPr lvl="2">
              <a:buFontTx/>
              <a:buChar char="-"/>
            </a:pPr>
            <a:r>
              <a:rPr lang="nl-NL" sz="1200" dirty="0"/>
              <a:t>Geen verdere verdichting</a:t>
            </a:r>
          </a:p>
          <a:p>
            <a:pPr lvl="2">
              <a:buFontTx/>
              <a:buChar char="-"/>
            </a:pPr>
            <a:r>
              <a:rPr lang="nl-NL" sz="1200" dirty="0"/>
              <a:t>50% van waargenomen verdichting</a:t>
            </a:r>
          </a:p>
          <a:p>
            <a:pPr lvl="2">
              <a:buFontTx/>
              <a:buChar char="-"/>
            </a:pPr>
            <a:r>
              <a:rPr lang="nl-NL" sz="1200" dirty="0"/>
              <a:t>Verdichting in gelijke mate doorzetten</a:t>
            </a:r>
          </a:p>
          <a:p>
            <a:pPr lvl="2">
              <a:buFontTx/>
              <a:buChar char="-"/>
            </a:pPr>
            <a:endParaRPr lang="nl-NL" sz="1200" dirty="0"/>
          </a:p>
          <a:p>
            <a:pPr lvl="1">
              <a:buFontTx/>
              <a:buChar char="-"/>
            </a:pPr>
            <a:endParaRPr lang="en-GB" sz="1600" dirty="0"/>
          </a:p>
          <a:p>
            <a:endParaRPr lang="en-GB" dirty="0"/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F6DC5E65-1AEB-A292-7B4F-5DF886CC3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858883"/>
              </p:ext>
            </p:extLst>
          </p:nvPr>
        </p:nvGraphicFramePr>
        <p:xfrm>
          <a:off x="1438275" y="2015977"/>
          <a:ext cx="3578226" cy="2305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462">
                  <a:extLst>
                    <a:ext uri="{9D8B030D-6E8A-4147-A177-3AD203B41FA5}">
                      <a16:colId xmlns:a16="http://schemas.microsoft.com/office/drawing/2014/main" val="1532699401"/>
                    </a:ext>
                  </a:extLst>
                </a:gridCol>
                <a:gridCol w="849828">
                  <a:extLst>
                    <a:ext uri="{9D8B030D-6E8A-4147-A177-3AD203B41FA5}">
                      <a16:colId xmlns:a16="http://schemas.microsoft.com/office/drawing/2014/main" val="171464954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3643130266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2599780829"/>
                    </a:ext>
                  </a:extLst>
                </a:gridCol>
              </a:tblGrid>
              <a:tr h="29946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 err="1">
                          <a:effectLst/>
                        </a:rPr>
                        <a:t>Maatregelen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27990"/>
                  </a:ext>
                </a:extLst>
              </a:tr>
              <a:tr h="29946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Nee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Ja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8843269"/>
                  </a:ext>
                </a:extLst>
              </a:tr>
              <a:tr h="52405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Verdichting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Nee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5997049"/>
                  </a:ext>
                </a:extLst>
              </a:tr>
              <a:tr h="5839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Ja</a:t>
                      </a:r>
                      <a:r>
                        <a:rPr lang="en-GB" sz="1100" b="1" u="none" strike="noStrike" dirty="0">
                          <a:effectLst/>
                        </a:rPr>
                        <a:t>, half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0065215"/>
                  </a:ext>
                </a:extLst>
              </a:tr>
              <a:tr h="59892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Ja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0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15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A82B9-9888-8989-E9D4-D10ADA4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1050596"/>
            <a:ext cx="10135235" cy="538060"/>
          </a:xfrm>
        </p:spPr>
        <p:txBody>
          <a:bodyPr anchor="ctr">
            <a:noAutofit/>
          </a:bodyPr>
          <a:lstStyle/>
          <a:p>
            <a:r>
              <a:rPr lang="nl-NL" sz="3600" dirty="0"/>
              <a:t>Maatregel: niet bouwen in overstromingsgebieden</a:t>
            </a:r>
            <a:endParaRPr lang="en-GB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208B-C4B8-7F66-6557-5EC8396A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70"/>
          <a:stretch/>
        </p:blipFill>
        <p:spPr>
          <a:xfrm>
            <a:off x="1814375" y="1690688"/>
            <a:ext cx="5264851" cy="4079873"/>
          </a:xfrm>
        </p:spPr>
      </p:pic>
    </p:spTree>
    <p:extLst>
      <p:ext uri="{BB962C8B-B14F-4D97-AF65-F5344CB8AC3E}">
        <p14:creationId xmlns:p14="http://schemas.microsoft.com/office/powerpoint/2010/main" val="3847295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336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Waar woningen bouwen? </vt:lpstr>
      <vt:lpstr>Modelopzet </vt:lpstr>
      <vt:lpstr>Regionale woningvraag</vt:lpstr>
      <vt:lpstr>Lokale geschiktheid</vt:lpstr>
      <vt:lpstr>Restricties: omgevingsrechtelijk</vt:lpstr>
      <vt:lpstr>Restricties: reeds benut (o.b.v. bodemgebruik)</vt:lpstr>
      <vt:lpstr>Beschikbaar na restricties</vt:lpstr>
      <vt:lpstr>Varianten</vt:lpstr>
      <vt:lpstr>Maatregel: niet bouwen in overstromingsgebieden</vt:lpstr>
      <vt:lpstr>Maatregel: niet bouwen op te slappe bodems</vt:lpstr>
      <vt:lpstr>Maatregel: niet bouwen op te zettingsgevoelige bodems</vt:lpstr>
      <vt:lpstr>Maatregel: niet bouwen op te natte bodems</vt:lpstr>
      <vt:lpstr>Variant 1: zonder maatregelen, zonder verdichting</vt:lpstr>
      <vt:lpstr>Variant 2: zonder maatregelen, met deel verdichting</vt:lpstr>
      <vt:lpstr>Variant 3: zonder maatregelen, met verdichting</vt:lpstr>
      <vt:lpstr>Variant 4: met maatregelen, zonder verdichting</vt:lpstr>
      <vt:lpstr>Variant 5: met maatregelen, met half verdichting</vt:lpstr>
      <vt:lpstr>Variant 6: met maatregelen, met verdichting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Woningbouwmodel methodiek</dc:title>
  <dc:creator>Jip Claassens</dc:creator>
  <cp:lastModifiedBy>Koomen, E. (Eric)</cp:lastModifiedBy>
  <cp:revision>3</cp:revision>
  <dcterms:created xsi:type="dcterms:W3CDTF">2022-12-13T09:49:58Z</dcterms:created>
  <dcterms:modified xsi:type="dcterms:W3CDTF">2022-12-14T16:17:42Z</dcterms:modified>
</cp:coreProperties>
</file>